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8" r:id="rId4"/>
    <p:sldId id="259" r:id="rId5"/>
    <p:sldId id="260" r:id="rId6"/>
    <p:sldId id="261" r:id="rId7"/>
    <p:sldId id="262" r:id="rId8"/>
    <p:sldId id="263" r:id="rId9"/>
    <p:sldId id="264" r:id="rId10"/>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tableStyles" Target="tableStyles.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7"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0" name=""/>
        <p:cNvGrpSpPr/>
        <p:nvPr/>
      </p:nvGrpSpPr>
      <p:grpSpPr>
        <a:xfrm>
          <a:off x="0" y="0"/>
          <a:ext cx="0" cy="0"/>
          <a:chOff x="0" y="0"/>
          <a:chExt cx="0" cy="0"/>
        </a:xfrm>
      </p:grpSpPr>
      <p:sp>
        <p:nvSpPr>
          <p:cNvPr id="1048608" name="Title 1"/>
          <p:cNvSpPr>
            <a:spLocks noGrp="1"/>
          </p:cNvSpPr>
          <p:nvPr>
            <p:ph type="title"/>
          </p:nvPr>
        </p:nvSpPr>
        <p:spPr/>
        <p:txBody>
          <a:bodyPr/>
          <a:p>
            <a:r>
              <a:rPr altLang="zh-CN" lang="en-US" smtClean="0"/>
              <a:t>Click to edit Master title style</a:t>
            </a:r>
            <a:endParaRPr dirty="0" lang="en-US"/>
          </a:p>
        </p:txBody>
      </p:sp>
      <p:sp>
        <p:nvSpPr>
          <p:cNvPr id="1048609"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4"/>
          <p:cNvSpPr>
            <a:spLocks noGrp="1"/>
          </p:cNvSpPr>
          <p:nvPr>
            <p:ph type="ftr" sz="quarter" idx="11"/>
          </p:nvPr>
        </p:nvSpPr>
        <p:spPr/>
        <p:txBody>
          <a:bodyPr/>
          <a:p>
            <a:endParaRPr altLang="en-US" lang="zh-CN"/>
          </a:p>
        </p:txBody>
      </p:sp>
      <p:sp>
        <p:nvSpPr>
          <p:cNvPr id="104861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7"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5" name="Footer Placeholder 4"/>
          <p:cNvSpPr>
            <a:spLocks noGrp="1"/>
          </p:cNvSpPr>
          <p:nvPr>
            <p:ph type="ftr" sz="quarter" idx="11"/>
          </p:nvPr>
        </p:nvSpPr>
        <p:spPr/>
        <p:txBody>
          <a:bodyPr/>
          <a:p>
            <a:endParaRPr altLang="en-US" lang="zh-CN"/>
          </a:p>
        </p:txBody>
      </p:sp>
      <p:sp>
        <p:nvSpPr>
          <p:cNvPr id="104859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8" name=""/>
        <p:cNvGrpSpPr/>
        <p:nvPr/>
      </p:nvGrpSpPr>
      <p:grpSpPr>
        <a:xfrm>
          <a:off x="0" y="0"/>
          <a:ext cx="0" cy="0"/>
          <a:chOff x="0" y="0"/>
          <a:chExt cx="0" cy="0"/>
        </a:xfrm>
      </p:grpSpPr>
      <p:sp>
        <p:nvSpPr>
          <p:cNvPr id="1048597" name="Title 1"/>
          <p:cNvSpPr>
            <a:spLocks noGrp="1"/>
          </p:cNvSpPr>
          <p:nvPr>
            <p:ph type="title"/>
          </p:nvPr>
        </p:nvSpPr>
        <p:spPr/>
        <p:txBody>
          <a:bodyPr/>
          <a:p>
            <a:r>
              <a:rPr altLang="zh-CN" lang="en-US" smtClean="0"/>
              <a:t>Click to edit Master title style</a:t>
            </a:r>
            <a:endParaRPr dirty="0" lang="en-US"/>
          </a:p>
        </p:txBody>
      </p:sp>
      <p:sp>
        <p:nvSpPr>
          <p:cNvPr id="1048598"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0" name="Footer Placeholder 4"/>
          <p:cNvSpPr>
            <a:spLocks noGrp="1"/>
          </p:cNvSpPr>
          <p:nvPr>
            <p:ph type="ftr" sz="quarter" idx="11"/>
          </p:nvPr>
        </p:nvSpPr>
        <p:spPr/>
        <p:txBody>
          <a:bodyPr/>
          <a:p>
            <a:endParaRPr altLang="en-US" lang="zh-CN"/>
          </a:p>
        </p:txBody>
      </p:sp>
      <p:sp>
        <p:nvSpPr>
          <p:cNvPr id="104860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4"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1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2" name=""/>
        <p:cNvGrpSpPr/>
        <p:nvPr/>
      </p:nvGrpSpPr>
      <p:grpSpPr>
        <a:xfrm>
          <a:off x="0" y="0"/>
          <a:ext cx="0" cy="0"/>
          <a:chOff x="0" y="0"/>
          <a:chExt cx="0" cy="0"/>
        </a:xfrm>
      </p:grpSpPr>
      <p:sp>
        <p:nvSpPr>
          <p:cNvPr id="1048618" name="Title 1"/>
          <p:cNvSpPr>
            <a:spLocks noGrp="1"/>
          </p:cNvSpPr>
          <p:nvPr>
            <p:ph type="title"/>
          </p:nvPr>
        </p:nvSpPr>
        <p:spPr/>
        <p:txBody>
          <a:bodyPr/>
          <a:p>
            <a:r>
              <a:rPr altLang="zh-CN" lang="en-US" smtClean="0"/>
              <a:t>Click to edit Master title style</a:t>
            </a:r>
            <a:endParaRPr dirty="0" lang="en-US"/>
          </a:p>
        </p:txBody>
      </p:sp>
      <p:sp>
        <p:nvSpPr>
          <p:cNvPr id="1048619"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0"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2" name="Footer Placeholder 5"/>
          <p:cNvSpPr>
            <a:spLocks noGrp="1"/>
          </p:cNvSpPr>
          <p:nvPr>
            <p:ph type="ftr" sz="quarter" idx="11"/>
          </p:nvPr>
        </p:nvSpPr>
        <p:spPr/>
        <p:txBody>
          <a:bodyPr/>
          <a:p>
            <a:endParaRPr altLang="en-US" lang="zh-CN"/>
          </a:p>
        </p:txBody>
      </p:sp>
      <p:sp>
        <p:nvSpPr>
          <p:cNvPr id="104862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3"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25"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6"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7"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9"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0" name="Footer Placeholder 7"/>
          <p:cNvSpPr>
            <a:spLocks noGrp="1"/>
          </p:cNvSpPr>
          <p:nvPr>
            <p:ph type="ftr" sz="quarter" idx="11"/>
          </p:nvPr>
        </p:nvSpPr>
        <p:spPr/>
        <p:txBody>
          <a:bodyPr/>
          <a:p>
            <a:endParaRPr altLang="en-US" lang="zh-CN"/>
          </a:p>
        </p:txBody>
      </p:sp>
      <p:sp>
        <p:nvSpPr>
          <p:cNvPr id="1048631"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6" name=""/>
        <p:cNvGrpSpPr/>
        <p:nvPr/>
      </p:nvGrpSpPr>
      <p:grpSpPr>
        <a:xfrm>
          <a:off x="0" y="0"/>
          <a:ext cx="0" cy="0"/>
          <a:chOff x="0" y="0"/>
          <a:chExt cx="0" cy="0"/>
        </a:xfrm>
      </p:grpSpPr>
      <p:sp>
        <p:nvSpPr>
          <p:cNvPr id="1048588" name="Title 1"/>
          <p:cNvSpPr>
            <a:spLocks noGrp="1"/>
          </p:cNvSpPr>
          <p:nvPr>
            <p:ph type="title"/>
          </p:nvPr>
        </p:nvSpPr>
        <p:spPr/>
        <p:txBody>
          <a:bodyPr/>
          <a:p>
            <a:r>
              <a:rPr altLang="zh-CN" lang="en-US" smtClean="0"/>
              <a:t>Click to edit Master title style</a:t>
            </a:r>
            <a:endParaRPr dirty="0" lang="en-US"/>
          </a:p>
        </p:txBody>
      </p:sp>
      <p:sp>
        <p:nvSpPr>
          <p:cNvPr id="1048589"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0" name="Footer Placeholder 3"/>
          <p:cNvSpPr>
            <a:spLocks noGrp="1"/>
          </p:cNvSpPr>
          <p:nvPr>
            <p:ph type="ftr" sz="quarter" idx="11"/>
          </p:nvPr>
        </p:nvSpPr>
        <p:spPr/>
        <p:txBody>
          <a:bodyPr/>
          <a:p>
            <a:endParaRPr altLang="en-US" lang="zh-CN"/>
          </a:p>
        </p:txBody>
      </p:sp>
      <p:sp>
        <p:nvSpPr>
          <p:cNvPr id="1048591"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632"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3" name="Footer Placeholder 2"/>
          <p:cNvSpPr>
            <a:spLocks noGrp="1"/>
          </p:cNvSpPr>
          <p:nvPr>
            <p:ph type="ftr" sz="quarter" idx="11"/>
          </p:nvPr>
        </p:nvSpPr>
        <p:spPr/>
        <p:txBody>
          <a:bodyPr/>
          <a:p>
            <a:endParaRPr altLang="en-US" lang="zh-CN"/>
          </a:p>
        </p:txBody>
      </p:sp>
      <p:sp>
        <p:nvSpPr>
          <p:cNvPr id="1048634"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5"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8"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9" name="Footer Placeholder 5"/>
          <p:cNvSpPr>
            <a:spLocks noGrp="1"/>
          </p:cNvSpPr>
          <p:nvPr>
            <p:ph type="ftr" sz="quarter" idx="11"/>
          </p:nvPr>
        </p:nvSpPr>
        <p:spPr/>
        <p:txBody>
          <a:bodyPr/>
          <a:p>
            <a:endParaRPr altLang="en-US" lang="zh-CN"/>
          </a:p>
        </p:txBody>
      </p:sp>
      <p:sp>
        <p:nvSpPr>
          <p:cNvPr id="1048640"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9"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3"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4"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05"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6" name="Footer Placeholder 5"/>
          <p:cNvSpPr>
            <a:spLocks noGrp="1"/>
          </p:cNvSpPr>
          <p:nvPr>
            <p:ph type="ftr" sz="quarter" idx="11"/>
          </p:nvPr>
        </p:nvSpPr>
        <p:spPr/>
        <p:txBody>
          <a:bodyPr/>
          <a:p>
            <a:endParaRPr altLang="en-US" lang="zh-CN"/>
          </a:p>
        </p:txBody>
      </p:sp>
      <p:sp>
        <p:nvSpPr>
          <p:cNvPr id="1048607"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5" name=""/>
        <p:cNvGrpSpPr/>
        <p:nvPr/>
      </p:nvGrpSpPr>
      <p:grpSpPr>
        <a:xfrm>
          <a:off x="0" y="0"/>
          <a:ext cx="0" cy="0"/>
          <a:chOff x="0" y="0"/>
          <a:chExt cx="0" cy="0"/>
        </a:xfrm>
      </p:grpSpPr>
      <p:sp>
        <p:nvSpPr>
          <p:cNvPr id="1048586" name="Title 1"/>
          <p:cNvSpPr>
            <a:spLocks noGrp="1"/>
          </p:cNvSpPr>
          <p:nvPr>
            <p:ph type="ctrTitle"/>
          </p:nvPr>
        </p:nvSpPr>
        <p:spPr/>
        <p:txBody>
          <a:bodyPr/>
          <a:p>
            <a:endParaRPr altLang="zh-CN" lang="en-US"/>
          </a:p>
        </p:txBody>
      </p:sp>
      <p:sp>
        <p:nvSpPr>
          <p:cNvPr id="1048587" name="Subtitle 2"/>
          <p:cNvSpPr>
            <a:spLocks noGrp="1"/>
          </p:cNvSpPr>
          <p:nvPr>
            <p:ph type="subTitle" idx="1"/>
          </p:nvPr>
        </p:nvSpPr>
        <p:spPr>
          <a:xfrm rot="21522218">
            <a:off x="307238" y="551855"/>
            <a:ext cx="8529524" cy="7163708"/>
          </a:xfrm>
        </p:spPr>
        <p:txBody>
          <a:bodyPr/>
          <a:p>
            <a:r>
              <a:rPr altLang="zh-CN" lang="en-US"/>
              <a:t>ग्रामीण एवं शहरी विभाजन (Rural and Urban Division)</a:t>
            </a:r>
            <a:endParaRPr altLang="zh-CN" lang="en-US"/>
          </a:p>
          <a:p>
            <a:r>
              <a:rPr altLang="zh-CN" lang="en-US"/>
              <a:t>1. प्रस्तावना</a:t>
            </a:r>
            <a:endParaRPr altLang="zh-CN" lang="en-US"/>
          </a:p>
          <a:p>
            <a:r>
              <a:rPr altLang="zh-CN" lang="en-US"/>
              <a:t>मानव समाज का विकास विभिन्न सामाजिक, आर्थिक एवं सांस्कृतिक परिवर्तनों के साथ हुआ है। जनसंख्या, व्यवसाय, जीवनशैली तथा संसाधनों की उपलब्धता के आधार पर समाज को मुख्यतः ग्रामीण (Rural) और शहरी (Urban) क्षेत्रों में विभाजित किया जाता है। ग्रामीण एवं शहरी विभाजन समाजशास्त्र, भूगोल तथा विकास अध्ययन का एक महत्वपूर्ण विषय है, क्योंकि इससे सामाजिक संरचना, आर्थिक गतिविधियों तथा विकास की दिशा को समझने में सहायता मिलती है।</a:t>
            </a:r>
            <a:endParaRPr altLang="zh-CN"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47" name=""/>
          <p:cNvSpPr txBox="1"/>
          <p:nvPr/>
        </p:nvSpPr>
        <p:spPr>
          <a:xfrm>
            <a:off x="1588979" y="0"/>
            <a:ext cx="4572000" cy="510540"/>
          </a:xfrm>
          <a:prstGeom prst="rect"/>
        </p:spPr>
        <p:txBody>
          <a:bodyPr rtlCol="0" wrap="square">
            <a:spAutoFit/>
          </a:bodyPr>
          <a:p>
            <a:r>
              <a:rPr sz="2800" lang="en-IN">
                <a:solidFill>
                  <a:srgbClr val="000000"/>
                </a:solidFill>
              </a:rPr>
              <a:t>अर्थ (Meaning)</a:t>
            </a:r>
            <a:endParaRPr sz="2800" lang="en-IN">
              <a:solidFill>
                <a:srgbClr val="000000"/>
              </a:solidFill>
            </a:endParaRPr>
          </a:p>
        </p:txBody>
      </p:sp>
      <p:sp>
        <p:nvSpPr>
          <p:cNvPr id="1048648" name=""/>
          <p:cNvSpPr txBox="1"/>
          <p:nvPr/>
        </p:nvSpPr>
        <p:spPr>
          <a:xfrm>
            <a:off x="443875" y="2125979"/>
            <a:ext cx="7803924" cy="2606040"/>
          </a:xfrm>
          <a:prstGeom prst="rect"/>
        </p:spPr>
        <p:txBody>
          <a:bodyPr rtlCol="0" wrap="square">
            <a:spAutoFit/>
          </a:bodyPr>
          <a:p>
            <a:r>
              <a:rPr sz="2800" lang="en-IN">
                <a:solidFill>
                  <a:srgbClr val="000000"/>
                </a:solidFill>
              </a:rPr>
              <a:t>ग्रामीण क्षेत्र वे क्षेत्र हैं जहाँ जनसंख्या का घनत्व कम होता है तथा अधिकांश लोग कृषि एवं उससे संबंधित कार्यों पर निर्भर रहते हैं।
शहरी क्षेत्र वे क्षेत्र हैं जहाँ जनसंख्या का घनत्व अधिक होता है, औद्योगिक एवं सेवा क्षेत्र का विकास होता है तथा आधुनिक सुविधाएँ उपलब्ध होती हैं।</a:t>
            </a:r>
            <a:endParaRPr sz="2800" lang="en-IN">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49" name=""/>
          <p:cNvSpPr txBox="1"/>
          <p:nvPr/>
        </p:nvSpPr>
        <p:spPr>
          <a:xfrm>
            <a:off x="1765497" y="413735"/>
            <a:ext cx="4572000" cy="510540"/>
          </a:xfrm>
          <a:prstGeom prst="rect"/>
        </p:spPr>
        <p:txBody>
          <a:bodyPr rtlCol="0" wrap="square">
            <a:spAutoFit/>
          </a:bodyPr>
          <a:p>
            <a:r>
              <a:rPr sz="2800" lang="en-IN">
                <a:solidFill>
                  <a:srgbClr val="000000"/>
                </a:solidFill>
              </a:rPr>
              <a:t>परिभाषा (Definition)</a:t>
            </a:r>
            <a:endParaRPr sz="2800" lang="en-IN">
              <a:solidFill>
                <a:srgbClr val="000000"/>
              </a:solidFill>
            </a:endParaRPr>
          </a:p>
        </p:txBody>
      </p:sp>
      <p:sp>
        <p:nvSpPr>
          <p:cNvPr id="1048650" name=""/>
          <p:cNvSpPr txBox="1"/>
          <p:nvPr/>
        </p:nvSpPr>
        <p:spPr>
          <a:xfrm>
            <a:off x="496765" y="1916429"/>
            <a:ext cx="7906581" cy="3025140"/>
          </a:xfrm>
          <a:prstGeom prst="rect"/>
        </p:spPr>
        <p:txBody>
          <a:bodyPr rtlCol="0" wrap="square">
            <a:spAutoFit/>
          </a:bodyPr>
          <a:p>
            <a:r>
              <a:rPr sz="2800" lang="en-IN">
                <a:solidFill>
                  <a:srgbClr val="000000"/>
                </a:solidFill>
              </a:rPr>
              <a:t>समाजशास्त्रियों के अनुसार ग्रामीण एवं शहरी विभाजन को निम्न प्रकार समझा जा सकता है—
ग्रामीण क्षेत्र वह क्षेत्र है जहाँ मुख्य आर्थिक गतिविधि कृषि होती है तथा सामाजिक संबंध घनिष्ठ एवं पारंपरिक होते हैं।
शहरी क्षेत्र वह क्षेत्र है जहाँ जनसंख्या सघन होती है, औद्योगिक एवं व्यावसायिक गतिविधियाँ प्रमुख होती हैं तथा जीवन अपेक्षाकृत आधुनिक एवं जटिल होता है।</a:t>
            </a:r>
            <a:endParaRPr sz="2800" lang="en-IN">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51" name=""/>
          <p:cNvSpPr txBox="1"/>
          <p:nvPr/>
        </p:nvSpPr>
        <p:spPr>
          <a:xfrm>
            <a:off x="525206" y="1706880"/>
            <a:ext cx="8041395" cy="3444240"/>
          </a:xfrm>
          <a:prstGeom prst="rect"/>
        </p:spPr>
        <p:txBody>
          <a:bodyPr rtlCol="0" wrap="square">
            <a:spAutoFit/>
          </a:bodyPr>
          <a:p>
            <a:r>
              <a:rPr sz="2800" lang="en-IN">
                <a:solidFill>
                  <a:srgbClr val="000000"/>
                </a:solidFill>
              </a:rPr>
              <a:t>. ग्रामीण एवं शहरी विभाजन की विशेषताएँ
(क) ग्रामीण क्षेत्र की विशेषताएँ
जनसंख्या घनत्व कम होता है।
कृषि मुख्य व्यवसाय होता है।
सामाजिक संबंध घनिष्ठ एवं व्यक्तिगत होते हैं।
पारंपरिक जीवनशैली प्रचलित होती है।
आधुनिक सुविधाओं का अपेक्षाकृत अभाव होता है।
सामुदायिक भावना अधिक मजबूत होती है।</a:t>
            </a:r>
            <a:endParaRPr sz="2800" lang="en-IN">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52" name=""/>
          <p:cNvSpPr txBox="1"/>
          <p:nvPr/>
        </p:nvSpPr>
        <p:spPr>
          <a:xfrm>
            <a:off x="273217" y="2038377"/>
            <a:ext cx="8597565" cy="3025140"/>
          </a:xfrm>
          <a:prstGeom prst="rect"/>
        </p:spPr>
        <p:txBody>
          <a:bodyPr rtlCol="0" wrap="square">
            <a:spAutoFit/>
          </a:bodyPr>
          <a:p>
            <a:r>
              <a:rPr sz="2800" lang="en-IN">
                <a:solidFill>
                  <a:srgbClr val="000000"/>
                </a:solidFill>
              </a:rPr>
              <a:t>) शहरी क्षेत्र की विशेषताएँ
जनसंख्या घनत्व अधिक होता है।
उद्योग, व्यापार एवं सेवा क्षेत्र प्रमुख होते हैं।
सामाजिक संबंध औपचारिक एवं द्वितीयक होते हैं।
आधुनिक जीवनशैली अपनाई जाती है।
शिक्षा, स्वास्थ्य एवं परिवहन की सुविधाएँ अधिक विकसित होती हैं।
सामाजिक विविधता एवं गतिशीलता अधिक होती है।</a:t>
            </a:r>
            <a:endParaRPr sz="2800" lang="en-IN">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53" name=""/>
          <p:cNvSpPr txBox="1"/>
          <p:nvPr/>
        </p:nvSpPr>
        <p:spPr>
          <a:xfrm>
            <a:off x="1156735" y="60960"/>
            <a:ext cx="7233347" cy="5120640"/>
          </a:xfrm>
          <a:prstGeom prst="rect"/>
        </p:spPr>
        <p:txBody>
          <a:bodyPr rtlCol="0" wrap="square">
            <a:spAutoFit/>
          </a:bodyPr>
          <a:p>
            <a:r>
              <a:rPr sz="2800" lang="en-IN">
                <a:solidFill>
                  <a:srgbClr val="000000"/>
                </a:solidFill>
              </a:rPr>
              <a:t>महत्व (Importance)
ग्रामीण एवं शहरी विभाजन का महत्व निम्नलिखित है—
विकास योजनाओं के निर्माण में सहायक।
</a:t>
            </a:r>
            <a:r>
              <a:rPr altLang="en-GB" sz="2800" lang="en-US">
                <a:solidFill>
                  <a:srgbClr val="000000"/>
                </a:solidFill>
              </a:rPr>
              <a:t>1</a:t>
            </a:r>
            <a:r>
              <a:rPr altLang="en-GB" sz="2800" lang="en-US">
                <a:solidFill>
                  <a:srgbClr val="000000"/>
                </a:solidFill>
              </a:rPr>
              <a:t>.</a:t>
            </a:r>
            <a:r>
              <a:rPr altLang="en-GB" sz="2800" lang="en-US">
                <a:solidFill>
                  <a:srgbClr val="000000"/>
                </a:solidFill>
              </a:rPr>
              <a:t> </a:t>
            </a:r>
            <a:r>
              <a:rPr sz="2800" lang="en-IN">
                <a:solidFill>
                  <a:srgbClr val="000000"/>
                </a:solidFill>
              </a:rPr>
              <a:t>संसाधनों के उचित वितरण में सहायता प्रदान करता है।
ग्रामीण एवं शहरी समस्याओं की पहचान करने में उपयोगी।
नीति निर्माण एवं प्रशासनिक व्यवस्था को प्रभावी बनाता है।
</a:t>
            </a:r>
            <a:r>
              <a:rPr altLang="en-GB" sz="2800" lang="en-US">
                <a:solidFill>
                  <a:srgbClr val="000000"/>
                </a:solidFill>
              </a:rPr>
              <a:t>3</a:t>
            </a:r>
            <a:r>
              <a:rPr altLang="en-GB" sz="2800" lang="en-US">
                <a:solidFill>
                  <a:srgbClr val="000000"/>
                </a:solidFill>
              </a:rPr>
              <a:t>.</a:t>
            </a:r>
            <a:r>
              <a:rPr sz="2800" lang="en-IN">
                <a:solidFill>
                  <a:srgbClr val="000000"/>
                </a:solidFill>
              </a:rPr>
              <a:t>सामाजिक एवं आर्थिक असमानताओं को समझने में सहायक।
</a:t>
            </a:r>
            <a:r>
              <a:rPr altLang="en-GB" sz="2800" lang="en-US">
                <a:solidFill>
                  <a:srgbClr val="000000"/>
                </a:solidFill>
              </a:rPr>
              <a:t>4</a:t>
            </a:r>
            <a:r>
              <a:rPr altLang="en-GB" sz="2800" lang="en-US">
                <a:solidFill>
                  <a:srgbClr val="000000"/>
                </a:solidFill>
              </a:rPr>
              <a:t> </a:t>
            </a:r>
            <a:r>
              <a:rPr altLang="en-GB" sz="2800" lang="en-US">
                <a:solidFill>
                  <a:srgbClr val="000000"/>
                </a:solidFill>
              </a:rPr>
              <a:t>.</a:t>
            </a:r>
            <a:r>
              <a:rPr sz="2800" lang="en-IN">
                <a:solidFill>
                  <a:srgbClr val="000000"/>
                </a:solidFill>
              </a:rPr>
              <a:t>ग्रामीण विकास एवं शहरी नियोजन के लिए आधार प्रदान करता है।</a:t>
            </a:r>
            <a:endParaRPr sz="2800" lang="en-IN">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54" name=""/>
          <p:cNvSpPr txBox="1"/>
          <p:nvPr/>
        </p:nvSpPr>
        <p:spPr>
          <a:xfrm>
            <a:off x="873855" y="477333"/>
            <a:ext cx="7865870" cy="3444240"/>
          </a:xfrm>
          <a:prstGeom prst="rect"/>
        </p:spPr>
        <p:txBody>
          <a:bodyPr rtlCol="0" wrap="square">
            <a:spAutoFit/>
          </a:bodyPr>
          <a:p>
            <a:r>
              <a:rPr sz="2800" lang="en-IN">
                <a:solidFill>
                  <a:srgbClr val="000000"/>
                </a:solidFill>
              </a:rPr>
              <a:t>निष्कर्ष
ग्रामीण एवं शहरी विभाजन समाज की संरचना को समझने का एक महत्वपूर्ण माध्यम है। दोनों क्षेत्रों की अपनी विशिष्ट विशेषताएँ, समस्याएँ और विकास की आवश्यकताएँ हैं। संतुलित एवं समावेशी विकास के लिए ग्रामीण और शहरी क्षेत्रों के बीच संसाधनों, अवसरों और सुविधाओं का समान वितरण आवश्यक है। इससे सामाजिक न्याय, आर्थिक प्रगति तथा सतत विकास को बढ़ावा मिलता है।</a:t>
            </a:r>
            <a:endParaRPr sz="2800" lang="en-IN">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55" name=""/>
          <p:cNvSpPr txBox="1"/>
          <p:nvPr/>
        </p:nvSpPr>
        <p:spPr>
          <a:xfrm rot="47534">
            <a:off x="624694" y="2132196"/>
            <a:ext cx="8224109" cy="2606042"/>
          </a:xfrm>
          <a:prstGeom prst="rect"/>
        </p:spPr>
        <p:txBody>
          <a:bodyPr rtlCol="0" wrap="square">
            <a:spAutoFit/>
          </a:bodyPr>
          <a:p>
            <a:r>
              <a:rPr sz="2800" lang="en-IN">
                <a:solidFill>
                  <a:srgbClr val="000000"/>
                </a:solidFill>
              </a:rPr>
              <a:t>संदर्भ ग्रंथ (References)
ग्रामीण समाजशास्त्र – डॉ. राम आहूजा।
भारतीय समाज – डॉ. राम आहूजा।
समाजशास्त्र – जी.के. अग्रवाल।
Indian Society – M. N. Srinivas।
Rural Sociology in India – A. R. Desai।</a:t>
            </a:r>
            <a:endParaRPr sz="2800" lang="en-IN">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SM-A507FN</dc:creator>
  <dcterms:created xsi:type="dcterms:W3CDTF">2015-05-11T22:30:45Z</dcterms:created>
  <dcterms:modified xsi:type="dcterms:W3CDTF">2026-07-07T09:42:25Z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dc66b6f099754d5393dc4c6e5468b3d3</vt:lpwstr>
  </property>
</Properties>
</file>